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</p:sldMasterIdLst>
  <p:notesMasterIdLst>
    <p:notesMasterId r:id="rId9"/>
  </p:notesMasterIdLst>
  <p:handoutMasterIdLst>
    <p:handoutMasterId r:id="rId10"/>
  </p:handoutMasterIdLst>
  <p:sldIdLst>
    <p:sldId id="263" r:id="rId2"/>
    <p:sldId id="257" r:id="rId3"/>
    <p:sldId id="267" r:id="rId4"/>
    <p:sldId id="269" r:id="rId5"/>
    <p:sldId id="270" r:id="rId6"/>
    <p:sldId id="272" r:id="rId7"/>
    <p:sldId id="274" r:id="rId8"/>
  </p:sldIdLst>
  <p:sldSz cx="9144000" cy="6858000" type="screen4x3"/>
  <p:notesSz cx="6858000" cy="9144000"/>
  <p:custDataLst>
    <p:tags r:id="rId11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6E3F9"/>
    <a:srgbClr val="57C5F0"/>
    <a:srgbClr val="B69EC9"/>
    <a:srgbClr val="773D90"/>
    <a:srgbClr val="F7B78B"/>
    <a:srgbClr val="F17022"/>
    <a:srgbClr val="80C7EB"/>
    <a:srgbClr val="0095DA"/>
    <a:srgbClr val="E80013"/>
    <a:srgbClr val="EE68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71" autoAdjust="0"/>
    <p:restoredTop sz="96357" autoAdjust="0"/>
  </p:normalViewPr>
  <p:slideViewPr>
    <p:cSldViewPr snapToGrid="0">
      <p:cViewPr varScale="1">
        <p:scale>
          <a:sx n="106" d="100"/>
          <a:sy n="106" d="100"/>
        </p:scale>
        <p:origin x="1818" y="1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3840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A1CDA45-0C03-4F0E-93CD-385716ACD2E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232DC64-C213-4435-A6D3-16EC5A1F76F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326246-DBF1-4490-A5E0-E7DA729E8A63}" type="datetimeFigureOut">
              <a:rPr lang="en-GB" smtClean="0"/>
              <a:t>21/09/2019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3202AE-AFA5-4A02-94F1-6311548A028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6561A6-F19F-494A-AB72-CC14D97BEBE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392970-4B86-4E24-8DE1-1D8735BDA9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00689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5E059B-7602-47F8-B653-D71FA870EC4D}" type="datetimeFigureOut">
              <a:rPr lang="en-GB" smtClean="0"/>
              <a:t>21/09/2019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BE8EC5-340F-442D-93CB-A4BCA6858F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06628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BE8EC5-340F-442D-93CB-A4BCA6858F2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91609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BE8EC5-340F-442D-93CB-A4BCA6858F2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57899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BE8EC5-340F-442D-93CB-A4BCA6858F21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56834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BE8EC5-340F-442D-93CB-A4BCA6858F21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06176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BE8EC5-340F-442D-93CB-A4BCA6858F2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41771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BE8EC5-340F-442D-93CB-A4BCA6858F21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51208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BE8EC5-340F-442D-93CB-A4BCA6858F21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11747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FBD12125-DC8B-4BE0-B79E-FB8E9EF2DB5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9" y="0"/>
            <a:ext cx="9139852" cy="1651069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5E7C8323-7372-4E92-BFB7-9CAA89623C20}"/>
              </a:ext>
            </a:extLst>
          </p:cNvPr>
          <p:cNvSpPr txBox="1">
            <a:spLocks/>
          </p:cNvSpPr>
          <p:nvPr userDrawn="1"/>
        </p:nvSpPr>
        <p:spPr>
          <a:xfrm>
            <a:off x="1347107" y="1"/>
            <a:ext cx="7796893" cy="87126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i="0" dirty="0">
                <a:solidFill>
                  <a:schemeClr val="tx1"/>
                </a:solidFill>
                <a:latin typeface="+mn-lt"/>
              </a:rPr>
              <a:t>Unit 8 Ethics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96C7F78-EF04-4A36-8D89-96373B49F7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6374" y="1122363"/>
            <a:ext cx="7530856" cy="5045524"/>
          </a:xfrm>
        </p:spPr>
        <p:txBody>
          <a:bodyPr anchor="ctr"/>
          <a:lstStyle>
            <a:lvl1pPr algn="l">
              <a:defRPr sz="6000">
                <a:solidFill>
                  <a:srgbClr val="57C5F0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130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B21A24-456D-4308-8E84-EF27C933E3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574" y="1545258"/>
            <a:ext cx="8488392" cy="1325563"/>
          </a:xfrm>
        </p:spPr>
        <p:txBody>
          <a:bodyPr anchor="b"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E65DFC-8879-4E2E-8BD6-28D9F781EA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574" y="2870821"/>
            <a:ext cx="8488392" cy="330614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1560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15DA61-64C5-4299-84C8-85CB709234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5F3C9A-ADCF-453B-9026-3C86B1275E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48574" y="2870821"/>
            <a:ext cx="4244400" cy="330614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6126C67-082C-4DED-A77D-2EFEBD2906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13437" y="2870820"/>
            <a:ext cx="4223529" cy="330614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61714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15DA61-64C5-4299-84C8-85CB709234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573" y="1545258"/>
            <a:ext cx="4856671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5F3C9A-ADCF-453B-9026-3C86B1275E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48574" y="2870821"/>
            <a:ext cx="4856670" cy="330614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6126C67-082C-4DED-A77D-2EFEBD2906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05245" y="1545258"/>
            <a:ext cx="3838755" cy="463170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8358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7CF73DBF-95A0-4239-8EF0-9563BC2095AC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9" y="0"/>
            <a:ext cx="9139852" cy="165106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EA3E84B-C28E-482F-8910-66F49A346616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907" y="6304189"/>
            <a:ext cx="1219200" cy="40640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8D980966-87CE-4EA9-865F-CD55344CCCDF}"/>
              </a:ext>
            </a:extLst>
          </p:cNvPr>
          <p:cNvSpPr/>
          <p:nvPr userDrawn="1"/>
        </p:nvSpPr>
        <p:spPr>
          <a:xfrm>
            <a:off x="3466407" y="6433591"/>
            <a:ext cx="567759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/>
              <a:t>Explore RE for Key Stage 3: Teaching &amp; Learning Resources © Hodder &amp; Stoughton 2019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F5AA4596-0C32-44DB-B826-D9012CC1AF4A}"/>
              </a:ext>
            </a:extLst>
          </p:cNvPr>
          <p:cNvSpPr txBox="1">
            <a:spLocks/>
          </p:cNvSpPr>
          <p:nvPr userDrawn="1"/>
        </p:nvSpPr>
        <p:spPr>
          <a:xfrm>
            <a:off x="1347107" y="1"/>
            <a:ext cx="7796893" cy="87126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en-GB" sz="2800" b="1" i="0" kern="1200" dirty="0">
                <a:solidFill>
                  <a:schemeClr val="tx1"/>
                </a:solidFill>
                <a:latin typeface="+mn-lt"/>
                <a:ea typeface="+mj-ea"/>
                <a:cs typeface="+mj-cs"/>
              </a:rPr>
              <a:t>8.1 What is ethics?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E4A046C-7908-4314-B510-972FFA291F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574" y="1545258"/>
            <a:ext cx="8488392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249786-A71F-4E7B-8041-3990528378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8574" y="2870821"/>
            <a:ext cx="8488392" cy="33061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9199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9" r:id="rId3"/>
    <p:sldLayoutId id="2147483674" r:id="rId4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4400" b="1" kern="1200" dirty="0" smtClean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266700" indent="-2667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534988" indent="-268288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801688" indent="-2667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077913" indent="-276225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68E79F-8A6B-48CC-8329-8A3580E4C0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6373" y="1122363"/>
            <a:ext cx="7897363" cy="5045524"/>
          </a:xfrm>
        </p:spPr>
        <p:txBody>
          <a:bodyPr/>
          <a:lstStyle/>
          <a:p>
            <a:r>
              <a:rPr lang="en-GB" dirty="0"/>
              <a:t>8.1 What is ethics?</a:t>
            </a:r>
          </a:p>
        </p:txBody>
      </p:sp>
    </p:spTree>
    <p:extLst>
      <p:ext uri="{BB962C8B-B14F-4D97-AF65-F5344CB8AC3E}">
        <p14:creationId xmlns:p14="http://schemas.microsoft.com/office/powerpoint/2010/main" val="15860986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54A9FD-EA14-4F1E-9B0F-7BDB1F6A82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Learning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73A53B-AC2D-4508-A177-0D1419CAEC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574" y="2870821"/>
            <a:ext cx="5345644" cy="330614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To understand the terms ‘relative’ and ‘absolute’ morality</a:t>
            </a:r>
            <a:endParaRPr lang="en-GB" dirty="0"/>
          </a:p>
          <a:p>
            <a:pPr lvl="0"/>
            <a:r>
              <a:rPr lang="en-US" dirty="0"/>
              <a:t>To explore what might influence our decision making</a:t>
            </a:r>
            <a:endParaRPr lang="en-GB" dirty="0"/>
          </a:p>
          <a:p>
            <a:r>
              <a:rPr lang="en-US" dirty="0"/>
              <a:t>To reflect upon why people do not always make the same decisions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30972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0B48F1-1BED-4B79-B54A-7ABABDA55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Making decisions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01DBE9-3BEF-48A9-B20D-D1C1596F01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574" y="2870821"/>
            <a:ext cx="6167528" cy="3306142"/>
          </a:xfrm>
        </p:spPr>
        <p:txBody>
          <a:bodyPr anchor="ctr">
            <a:normAutofit/>
          </a:bodyPr>
          <a:lstStyle/>
          <a:p>
            <a:pPr algn="r"/>
            <a:r>
              <a:rPr lang="en-GB" sz="4800" dirty="0">
                <a:solidFill>
                  <a:srgbClr val="B6E3F9"/>
                </a:solidFill>
              </a:rPr>
              <a:t>What influences your decision-making?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5A2FA8F-2826-48E6-A648-6F917C6A5DA8}"/>
              </a:ext>
            </a:extLst>
          </p:cNvPr>
          <p:cNvSpPr/>
          <p:nvPr/>
        </p:nvSpPr>
        <p:spPr>
          <a:xfrm>
            <a:off x="6616102" y="1278746"/>
            <a:ext cx="2201244" cy="541686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34600" b="1" dirty="0">
                <a:solidFill>
                  <a:srgbClr val="B6E3F9"/>
                </a:solidFill>
                <a:latin typeface="+mj-lt"/>
                <a:ea typeface="Cambria" panose="02040503050406030204" pitchFamily="18" charset="0"/>
              </a:rPr>
              <a:t>?</a:t>
            </a:r>
            <a:endParaRPr lang="en-GB" sz="20000" b="1" dirty="0">
              <a:solidFill>
                <a:srgbClr val="B6E3F9"/>
              </a:solidFill>
              <a:latin typeface="+mj-lt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40978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4713B2-335E-4F8A-A02A-E477EA9E11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Activity 4: </a:t>
            </a:r>
            <a:br>
              <a:rPr lang="en-GB" dirty="0"/>
            </a:br>
            <a:r>
              <a:rPr lang="en-GB" dirty="0"/>
              <a:t>Influences on decision making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364375-2D08-46D6-A9EA-CB8D0D74C9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574" y="2870821"/>
            <a:ext cx="6631236" cy="3306142"/>
          </a:xfrm>
        </p:spPr>
        <p:txBody>
          <a:bodyPr>
            <a:normAutofit/>
          </a:bodyPr>
          <a:lstStyle/>
          <a:p>
            <a:r>
              <a:rPr lang="en-US" dirty="0"/>
              <a:t>What influences decision making?</a:t>
            </a:r>
            <a:endParaRPr lang="en-GB" dirty="0"/>
          </a:p>
          <a:p>
            <a:r>
              <a:rPr lang="en-GB" i="1" dirty="0">
                <a:solidFill>
                  <a:srgbClr val="57C5F0"/>
                </a:solidFill>
              </a:rPr>
              <a:t>There are many influences, e.g. parents, friends, the law, religion, media, social media, famous people.</a:t>
            </a:r>
          </a:p>
        </p:txBody>
      </p:sp>
    </p:spTree>
    <p:extLst>
      <p:ext uri="{BB962C8B-B14F-4D97-AF65-F5344CB8AC3E}">
        <p14:creationId xmlns:p14="http://schemas.microsoft.com/office/powerpoint/2010/main" val="1331064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4713B2-335E-4F8A-A02A-E477EA9E11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Activity 5: </a:t>
            </a:r>
            <a:br>
              <a:rPr lang="en-GB" dirty="0"/>
            </a:br>
            <a:r>
              <a:rPr lang="en-GB" dirty="0"/>
              <a:t>Absolute and relative morality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364375-2D08-46D6-A9EA-CB8D0D74C9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574" y="2870821"/>
            <a:ext cx="8246852" cy="3306142"/>
          </a:xfrm>
        </p:spPr>
        <p:txBody>
          <a:bodyPr>
            <a:normAutofit/>
          </a:bodyPr>
          <a:lstStyle/>
          <a:p>
            <a:r>
              <a:rPr lang="en-US" dirty="0"/>
              <a:t>Explain what is meant by ‘absolute morality’ and ‘relative morality’.</a:t>
            </a:r>
            <a:endParaRPr lang="en-GB" dirty="0"/>
          </a:p>
          <a:p>
            <a:r>
              <a:rPr lang="en-GB" i="1" dirty="0">
                <a:solidFill>
                  <a:srgbClr val="57C5F0"/>
                </a:solidFill>
              </a:rPr>
              <a:t>Absolute morality: unchanging idea of what is right/wrong. Involves always sticking to the rules – never considering circumstances, just applying the rule.</a:t>
            </a:r>
          </a:p>
          <a:p>
            <a:r>
              <a:rPr lang="en-GB" i="1" dirty="0">
                <a:solidFill>
                  <a:srgbClr val="57C5F0"/>
                </a:solidFill>
              </a:rPr>
              <a:t>Relative morality: decision making depends on the situation or circumstances. </a:t>
            </a:r>
          </a:p>
          <a:p>
            <a:endParaRPr lang="en-GB" i="1" dirty="0">
              <a:solidFill>
                <a:srgbClr val="6B9AC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3142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4713B2-335E-4F8A-A02A-E477EA9E11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Activity 6: Explain your views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364375-2D08-46D6-A9EA-CB8D0D74C9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48574" y="2870821"/>
            <a:ext cx="2692978" cy="3306142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2400" dirty="0"/>
              <a:t>Do you think decision-making is hard? Explain your answer using examples to help make your points.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A994D5-888A-4225-B784-CF9CC00021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078177" y="2870820"/>
            <a:ext cx="5858789" cy="330614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2400" i="1" dirty="0">
                <a:solidFill>
                  <a:srgbClr val="57C5F0"/>
                </a:solidFill>
              </a:rPr>
              <a:t>Points that </a:t>
            </a:r>
            <a:r>
              <a:rPr lang="en-GB" sz="2400" b="1" i="1" dirty="0">
                <a:solidFill>
                  <a:srgbClr val="57C5F0"/>
                </a:solidFill>
              </a:rPr>
              <a:t>agree</a:t>
            </a:r>
            <a:r>
              <a:rPr lang="en-GB" sz="2400" i="1" dirty="0">
                <a:solidFill>
                  <a:srgbClr val="57C5F0"/>
                </a:solidFill>
              </a:rPr>
              <a:t> could include: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GB" sz="2400" i="1" dirty="0">
                <a:solidFill>
                  <a:srgbClr val="57C5F0"/>
                </a:solidFill>
              </a:rPr>
              <a:t>If you are affected by something, you will feel emotion about it and emotions make decision-making difficult.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GB" sz="2400" i="1" dirty="0">
                <a:solidFill>
                  <a:srgbClr val="57C5F0"/>
                </a:solidFill>
              </a:rPr>
              <a:t>If there are lots of different factors or views to consider, that makes it very difficult.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GB" sz="2400" i="1" dirty="0">
                <a:solidFill>
                  <a:srgbClr val="57C5F0"/>
                </a:solidFill>
              </a:rPr>
              <a:t>If you are likely to upset some people with your decision, that makes it difficult.</a:t>
            </a:r>
          </a:p>
        </p:txBody>
      </p:sp>
    </p:spTree>
    <p:extLst>
      <p:ext uri="{BB962C8B-B14F-4D97-AF65-F5344CB8AC3E}">
        <p14:creationId xmlns:p14="http://schemas.microsoft.com/office/powerpoint/2010/main" val="2631028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4713B2-335E-4F8A-A02A-E477EA9E11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Activity 6: Explain your views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364375-2D08-46D6-A9EA-CB8D0D74C9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48574" y="2870821"/>
            <a:ext cx="2692978" cy="3306142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2400" dirty="0"/>
              <a:t>Do you think decision-making is hard? Explain your answer using examples to help make your points.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A994D5-888A-4225-B784-CF9CC00021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078177" y="2870820"/>
            <a:ext cx="5858789" cy="330614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2400" i="1" dirty="0">
                <a:solidFill>
                  <a:srgbClr val="57C5F0"/>
                </a:solidFill>
              </a:rPr>
              <a:t>Points that </a:t>
            </a:r>
            <a:r>
              <a:rPr lang="en-GB" sz="2400" b="1" i="1" dirty="0">
                <a:solidFill>
                  <a:srgbClr val="57C5F0"/>
                </a:solidFill>
              </a:rPr>
              <a:t>disagree</a:t>
            </a:r>
            <a:r>
              <a:rPr lang="en-GB" sz="2400" i="1" dirty="0">
                <a:solidFill>
                  <a:srgbClr val="57C5F0"/>
                </a:solidFill>
              </a:rPr>
              <a:t> could include: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GB" sz="2400" i="1" dirty="0">
                <a:solidFill>
                  <a:srgbClr val="57C5F0"/>
                </a:solidFill>
              </a:rPr>
              <a:t>If there is a rule or law to follow, decisions are easy – just follow the rule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GB" sz="2400" i="1" dirty="0">
                <a:solidFill>
                  <a:srgbClr val="57C5F0"/>
                </a:solidFill>
              </a:rPr>
              <a:t>Decisions are easy when you know what you want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GB" sz="2400" i="1" dirty="0">
                <a:solidFill>
                  <a:srgbClr val="57C5F0"/>
                </a:solidFill>
              </a:rPr>
              <a:t>Most people have the same point of view about really important things: it is easy to decide not to commit murder, for example.</a:t>
            </a:r>
          </a:p>
        </p:txBody>
      </p:sp>
    </p:spTree>
    <p:extLst>
      <p:ext uri="{BB962C8B-B14F-4D97-AF65-F5344CB8AC3E}">
        <p14:creationId xmlns:p14="http://schemas.microsoft.com/office/powerpoint/2010/main" val="210557772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02DF8340-9F06-4035-8CCC-DD71A398A515"/>
  <p:tag name="ISPRING_SCORM_RATE_SLIDES" val="1"/>
  <p:tag name="ISPRING_SCORM_PASSING_SCORE" val="100.0000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ONLINEFOLDERID" val="0"/>
  <p:tag name="ISPRINGONLINEFOLDERPATH" val="Content List"/>
  <p:tag name="ISPRINGCLOUDFOLDERID" val="0"/>
  <p:tag name="ISPRINGCLOUDFOLDERPATH" val="Content List"/>
  <p:tag name="ISPRING_PLAYERS_CUSTOMIZATION" val="UEsDBBQAAgAIAAZfNE9af7mZOgQAAOEOAAAdAAAAdW5pdmVyc2FsL2NvbW1vbl9tZXNzYWdlcy5sbmetV/9u2zYQ/r9A34EQUGADtrQd0KIYEge0xNhCZMmV6DjZDwiMxNhEKDGTKLfZX32aPtieZEfKbuymg6R0gG2YtO+7091335HHpx8LiTa8qoUqT5zXR68cxMtM5aJcnTgLevbzOwfVmpU5k6rkJ06pHHQ6ev7sWLJy1bAVh+/PnyF0XPC6hmU9MquHNRL5iTMfp240m+PwKg2iSZSO/YkzclVxx8p7FKiV+qP64Ze37z6+fvP2x+OXW8s+QMkMB8EhFLJIb171AAppHAUpoJEgDckldUbmc5hdtKCBHxJntP0yzHoekwtnZD477RZxTEKaJoHvkdRP0jCiNhcBocRzRleqQWu24UgrtBH8A9JrDpXUouKoliK3P2QKNsqGdznzohn2wzQmCY19l/pR6IwSVVX3P1lY1ui1qsBdjXJRs2vJc+sTOGN/v6t4Da6ZBk4heOm1gH+qgonyqNN1jJd+OElpFAVJSkJvt+OMSJkjr2LGzUCUGCckBoCK1bx6gm1qWWbNEZZyGMLUn0wDeFMTwlSs1hLeemgccwI1mPOyywo4QmJgV5Iso9gzSQNXiKE7VtcfVJUf8GO/UF3AfuhGQEGX7oFTg7EDhhoLUI6q4pnuApuRJMETko6jSyAy9F00xCI6h3Y7H2JxRRJoEZJ02YT4wp9gQ3jTYjv+7/orY4bO8h6xLAM7k76NUE0NOyal0AW20+phXhLyfgFV83HwjS5uASGxtl4rseEQQpV3swc0xSWe4c/7hf9beob9gHgpEMqLlim1YmecMZCHUmnEpFTmAcAvyzeszDi65hlrgPD38Ldc5PZvptg2kr8a8TdieistL7aqFHrk8sXRwNAOhOxxhEVTQ3ha8+JOd7neC/8pURhi/2cIfR59oP+kbdaxDx0wFqq/BQF5NoIEiir7W/nhGTiatz0PouCXNwN8htEWIFToqRgXkKqDEC4ghQPsl2Sc+BSG7ZJf10J3zjFb2bZA3y5qBgcHyTV/KOw1v1HQE5KzTTvOQNZspTsLujctD7SH+jSAkEMAXLUjESClKCD+vAfmYkZ2GWgl4+BJlqqRuW1RKW6tbEBum4I/nsM3lSrsrmT1jrytap1+TxTtw8Wt0/mAeZIQHLvT1MWhS8wRzjSN7GkEXDQxBTRJAzw25kDKgulsDVp5o5oy7wnUnsI8coYBbJvShLMqW//z6XNPjK8iaXfRdvfXQSDQYUaIyBew30Olef1nFwjF40M7u+hjtT217ux6HmKpD3T4X06HrNX0QhWwddTtF9i2LRqmFLvTGRAysfxTTZV1j959hBmOz0FU7PnKGc1YdQuKRJWSg1Bsqg0B9TDvDxeHRktR8iG236fp5oGpP0+x59lbFDSfFNltO7xyOCtm2+uUhOtUXzB3ikMQvK/weC70QEA7I3byAo3erh/afPN4ZHxZ1fYyevxy7276L1BLAwQUAAIACAAGXzRP+tQ5ahUDAADsCgAAJwAAAHVuaXZlcnNhbC9mbGFzaF9wdWJsaXNoaW5nX3NldHRpbmdzLnhtbNWWX08aQRDA3/kUm218lFOL1ZIDYwRSowIR2uqTWW4HbuPe7vV2D8Snfpp+sH6Szt4CQrTNqTVpQwze7Mxv/t6w4dFdIskUMiO0atDd6g4loCLNhZo06OdhZ/uQEmOZ4kxqBQ2qNCVHzUqY5iMpTDwAa1HVEMQoU09tg8bWpvUgmM1mVWHSzJ1qmVvkm2qkkyDNwICykAWpZHP8svMUDF0QSgDwL9FqYdasVAgJPelC81wCERwjV8IlxWRHMhPTwKuNWHQ7yXSu+ImWOiPZZNSg7w6P3Wep41EtkYByNTFNFDqxrTPOhYuCyYG4BxKDmMQY7kGNkpngNm7QvZqjoHbwmFKwferMUU401kDZBT4ByzizzD96fxburFkKvIjPFUtENMQT4vJv0Nbw5tN1v315fto9uxn2eufD074PorAJNjlhsOkoxIB0nkWw8hMya1kUY9xoM2bSQBisi5ZqY602gnPPZKQl1r6wwjFKRsC7LIG1bgxuheqg5i4lY0xEzhv0OBNMUiIskyJaGZt8ZKywRdc765oEWTieQC4G9MG9r04Us8zAeljLE+NqHjW/6lxyMtc5keIWiNUE888T/C8Gst4cMs50UkhxfCwxUqDHqYAZ8KOipgvg7xxdo4skR0uc1VSC9R6+5eKejGCsM+QCm+Jko1wYz68+C5wyYx6gbBnj1uD8tNW+Oe222ldbLkHGp0xFz4RjwyFJ7VvwGeauNLqQUmM11xBYmYjlBor+cMELtTJplvYds2nRdNfIAortFhiPZ+JBhKMpVA5lgRFTRCs5JyzCV8i4EZoKnRuU+GHxaPOiAL0pEaoIdYJvEDrLOGRlaDu7e+9r+x8ODj/Wq8HP7z+2/2i0WCt9yZw3v1dO/rhYVsvl8TsXBm4XPL0abJb/m5uhf9n+Uqau3fbVsFQ324NSuF4Zrd5ZGa1Lv8r6a2usVAi4hyZ+6eEmkiIRFvjfHLEXjMmrfkH8jL3NmLxhzq95Nf6blP3T6jKycfsIgyevR+4kEUokWAi3EVd3quZ+bQfvM08eVSpI27yhNiu/AFBLAwQUAAIACAAGXzRPU8tJ568CAABhCgAAIQAAAHVuaXZlcnNhbC9mbGFzaF9za2luX3NldHRpbmdzLnhtbJVW207jMBB936+ouu+EvZaVQiUoXQmJXdCCeHeSaWLVsSN7UrZ/v76F2G3SZmMh4Zlz7LkcD6RqS/nyw2yW5oIJ+QyIlJfKWDrbjBbX86xFFPwiFxyB4wUXsiZsvvz4035pYpHnWGIHcipnQ3Lor1nYbwrF3/FtYdYYIRd1Q/j+QZTiIiP5tpSi5cXZ0Kp9A5JRvtXIyx+L1Xr0AkYV3iPUUUzrK7OmURoJSoEJ6fvarLMsRjJg3U2X9pvI6a86nf0BbUcVRUu7+WTWGK0hJcRFvroxaxzP9elxVxZmnSYg/EUN/fLZrFEoI3uQ8eF3X80aZYimbf5HI40UpSlozDndxHcOE6TQz89EdWnWWYJJyFx0tgu+PDbXuwDkfw3ffWqeqxTsydT1YCCYpmcMlihbSJNu53yqEm+PLer3AcsNYUoDQlMPetJBP5FWRbDe2AP/wBvlRYjylh7yKlhbw8pFHCJjR09YrW7ttAix77YgRgk7b3S5Hhh75G9d2SNkYOyRz4wW8MjZ/jiCQ5cjdW2+Jb6hpzugvcCJ3hbe2+06r7npwTxeFYTqDR2mFgUszUjQA5sgFfyF1mAamCbW5SJLjkJLOdnR0jJ+GVy2tzmpNDlweNENSyxFigyGlGdD1fM6rJrdx8L03liZ7u9Dn6Pbz1CP8+s5QSR5Vet01Xzmeddze848Gab48oC85xsxlVQTuQX5IgSbfA8XCJPBwr2zMXiaBFVIk+E6p/6QoQbwts5ArnXfKHT6iW0OV9GyYvoHXym8QRETRpyOiZU+jhP6Ls/A4EUAROZVJ163cZ66ZUgZ7IB5b2CwCY9lliqt0jHB3eADbDCUnLdM0qQfGb1UonkXOQYIrzquYYbzTNA9kkzZ1KIJcG5Gd3PNiC8EOYMXU3S09h8XURvNv5b/AFBLAwQUAAIACAAGXzRPie6AA+gCAAD9CQAAJgAAAHVuaXZlcnNhbC9odG1sX3B1Ymxpc2hpbmdfc2V0dGluZ3MueG1szZZfTxpBEMDf+RSbbXyUU2urJXcYIxhJrRChrT6Z4XbhNu7tXm/3QHzqp+kH6yfp7C0gREtOo01DCNzszG/+7kB4dJdKMuG5EVpFdLe+QwlXsWZCjSP6dXC6fUiJsaAYSK14RJWm5KhZC7NiKIVJ+txaVDUEMco0MhvRxNqsEQTT6bQuTJa7Uy0Li3xTj3UaZDk3XFmeB5mEGX7YWcYNnRMqAPCdajU3a9ZqhISe9EWzQnIiGEauhEsK5JlNJQ281hDi23GuC8VOtNQ5ycfDiL47PHavhY4ntUTKlSuJaaLQiW0DGBMuCJB9cc9JwsU4wWgP9imZCmaTiO7tOwpqB48pJdtnDo5yorEEys7xKbfAwIJ/9P4sv7NmIfAiNlOQiniAJ8SlH9HW4Obsute+PO9cfL4ZdLvng07PB1HaBOucMFh3FGJAushjvvQTgrUQJxg32oxAGh4Gq6KF2kirteDcMxlqiaUvrSgZYaRyFtHjXICkRFiQIl6eWsjH3J4KiTk42936SFn6APT5xgnkhq86WpwYV8W4+V0XkpGZLogUt5xYTTCjIsVvCSer5SajXKelVIKxxEjBOJkIPuXsqKzSHPg3R9foIi3QEocvk9x6Dz8KcU+GfKRz5HKY4KiiXBjPrz8LnIExD1BYxLjVP++02jedi1b7asslCGwCKn4mHFvI08y+BR8wd6XRhZQaq7mCwMrEUBhe9ocJVqpVSbOy7wQmZdNdI0sotltgPJ6JBzGOllAFrwqMQRGt5IxAjJfCuBGaCF0YlPhh8WjzogC9KRGqDHWMCwqd5YznVWg7u3vv9z98PDj81KgHv3/+2t5oNF8UPQnOm98UJxtXxXJdPL5zYeBu6NOX3ebFv7rrvcv2tyqVumhfDSr1p92vhOtW0ep+rqJ16ZdTb2UxVQoBN8vYrzHcLVKkwnL2mkPzgsZv3vJ+LF6p8W+Yxcbx/X+T8E/LH/W1X/EwePJvRg3l63/ZmrU/UEsDBBQAAgAIAAZfNE9ZCblYiQEAAAwGAAAfAAAAdW5pdmVyc2FsL2h0bWxfc2tpbl9zZXR0aW5ncy5qc42Uy27DIBBF9/kKi26rKH0m7S5qUqlSFpXaXdUFdoiDggEBduNG+fd6yAswbsJszPXRHWZsZtNLmoUylDwnG/ts9+/+3moENKNKcu3rrEMvQEdSEU24wYYK/kkLwignKCCrg8NR3p6ImD/i1jutPxidE+34IQFvFphpF5cxUUV8dQysIuBPDFzHxN+j2HMq21XldDwtjRG8nwlumnb1uVAFtgy6erXLLTKARUXUGXSBM+KZDu3qIk+OD0MIl8tEITGvZyIX/RRnq1yJks+78i9rSVTz0Vc7YPA0fJl6doxq82ZIESaejiC6SfixNNnnfZxCRGGGU8Ic34Fd/6CecbuggK6opuZAj28gXFrinLS6NBpD+BhvvFrdHEK0OUPWZkfc3UJ4BMM1US2ryT2EBwpZygs+oFQih4600HbPjygTeE55vk89gIhycFiw7ereqVB7/AnyrpAIrtAyck+LruERu/iBZryxdMiqg6yz2KVnMZHHxMvnVRUfJCYcJLD/Sr7PnSa0623/AFBLAwQUAAIACAAGXzRPllFwWroAAACjAQAAGgAAAHVuaXZlcnNhbC9pMThuX3ByZXNldHMueG1snZCxCsIwEIb3PkW43cZupSRxE9wcdJaaphppLyWXWB/flIp0kYJDIP/xfT/Jid2r79jTeLIOJRT5FphB7RqLNwnn035TAqNQY1N3Do0EdMB2KhO2KPHoDZlALFUgSbiHMFScj+OYWxp8aiDXxZCKKdeu5+n0Dvlk8mFWYXYr+5f9mYHKMsbENdouHFCle0ozwshrCZNz0ZhbbB3wX4BZA1q/AjyGFcDHBSD498VT0pFC+mYKgi+Wq7I3UEsDBBQAAgAIAAZfNE9gMDweawAAAHUAAAAcAAAAdW5pdmVyc2FsL2xvY2FsX3NldHRpbmdzLnhtbDWMMQ6DMAwAd15heafQrQOBjQ2GQh9gEbeK5Ngoiar2983S7aQ73TB9osCbUw6mDq+XHoH1MB/05fCxz+0NIRdST2LKDtUQprEZxA6SjUupYYZT6Mtp51ih8Eqxltsd8t+3sNTlM7DHbmx+UEsDBBQAAgAIAOgCIUeKJOKo+gIAALAIAAAUAAAAdW5pdmVyc2FsL3BsYXllci54bWytVU1v2zAMPafA/oOhe6WkXdc2sFt0BYId1qFA1m23QLUZW4u/Jsl1018/yvL3nG4FdkhgU3yPFPlIu9fPSew8gVQiSz2yoHPiQOpngUhDjzx8XR1fkOurd0duHvM9SEcEHilSYQA8Jk4Aypci1wi+5zrySM9AkZk4uRSZFHqP3GfI3UW6JO+OZuiSKo9EWudLxsqypEIhIg1VFheGRFE/S1guQUGqQTKbBnEa7FL/HY2/JEuZ3uegeshcvz1wTdJyPCsxIClPaSZDdjKfL9iPu89rP4KEH4tUaZ76QBys5Kwq5SP3d3dZUMSgjG3m2iTXoLVJorLNXL0Ui4vUUdL3iHXYJKAUD0HROA0Js1g2AXa3MVdRzaMGtIZX7UTNW/ltzPumcas6xzrnvHiMhYrwqA/prJNAlw2jukl13UpBD42CVoaJOBJ+FUJCUL1+ayUyXxAbsFVclSdVpY8H+LTivs7k/hZhqKK6g7RtGrVNoxWo5aBt9HVHQZrbboHrQkJTqpn7JALIvnApuZHFlZYFuGxkrLFsCHaZvXLdpK4hbqST+OwfemP8Rq35qV7rTAX4H435hERtTUQawPNKoI+GBGuqAYttbFTnMTUxu5xU8Zj0dD0w2RzrpuBFHM1lCDiGAdecdXZ2CAqSK3TxCznC9g4OgiMRRjH+9CTD+PQgTcLlbpKhd3AQHGf+bgLamtsysnEdR2JqFeSyiXXi+oXSWSJeKnkO9oxeVjp8beSao5tctAfn8z9GcRCjGcwtmVhd5qm3r5rDezOnWnU+m9xaBmrFeQBd5NarmYUiH/kEsOVFrG/7OTX7sAcd5Tw1HdNc31HvWbkWL+CUIjBfusWpqUkERjMe+XBx2mPAfuJ2GYSvTIcibrO0qQOlrHqz/1VFmy1ft852/VCHXazhk4DSYuxMfUR1hDIr0mDUQ5p3HxEV4067kcCdGLZ4o8UJijTLPfIeH+o7X55ddlc+x084631r7m1gm8sbVnqdcKcgVuu6vYhb7wZ8/A1QSwMEFAACAAgABl80T2i8niEhCQAA1DoAACkAAAB1bml2ZXJzYWwvc2tpbl9jdXN0b21pemF0aW9uX3NldHRpbmdzLnhtbO1b627byhH+f55ioeIALVBYlKhroajgZWUTkSkdkbaTFoVAiWuLMMVVyaUdH+hHn+Y82HmSzi5Ji5RlmcylTVqZSRDOzjczOzszu9xJBtG9F2hxxOja+9VhHg0swpgX3EXDnxAaLKlPw2lIIsKi+o5y4wUufTSCW8ppQI2YE7hO6Gp8NBpKaCR+UK+r9PQevLXUVhN1W7iJe0jHbQ3G+rLelzUY05sNbVDfE5HIDcmSBOyw1EG9MPoSYAQRCZkRuOTTUC5y54eKMzgPHdcDvmjYafFnm2nd6i3+oFaj3W3jbVORZbmDtLbe0KVtt9vvKg2EpVZbkrdqryk3ZdRotxv9zrbRbbZleBv1OyClhfsd1Oq2Wk1928RNQCNFUfWmtu3K/UZDAW2419e2o5HalSTUaDTklr5td+SRKiHglkGGIve4A2VdVuXOVlGVRk9GI22kjlpbrOOO1ka9Ju5I0ralqrIk7Zy7m13eXTtq6elk7nxD4MElODjKY6t+ILgGyzgMgdkm643vMIIWTkRMZ03e1awZitJgraXBKQI5Y81sKlITIpADEDK8tCYX6NFjKxoz5MSuRxdOOKiLsYxRWJVPizwdee672iJmjAZnSxowMPUsoOHa8WvDPySRk86rDJI+kLAK7tZZkp26rvgpC0t1QTTDcwy0pOuNEzyN6R09WzjL+7uQxoFbyszV04aEvhfcA7fU72r4qCLfi5jByLpgH+7xpzxsA9UqIty8DuZPKaTvLIifaZTETwXcTuXbHtmDPniRxwRUafDnGHTj3JHiAvQU/hzHBKCluGpd/rwNYuQTA3aZJ3/zKLvvPJGwqCQplkdRdBNvqsbTJqR33NlF3NsL/YzzKdSe4I5bKPGnFIhPkCsstUqp28T89T3G9HW/lgzWoAUWN19cUpIQOVXn2uRyqpgf5+PJ+WSuGue1oZZkJeJp+cdmp/ep0e78aVBPcSUlWZfKeFyUhYSwtlROlmnPJuM5CMTjuYk/2LUh/7MydHJljw0T14bpXyoLmM7wdW3I/ywDvZrNsGnPrbGh47lhzc2JLfwyxjbWa8OPNEYr54EgRtGDRx4RWxEE5dkLCYp8zxUDvGR7QUxK6NMnl4phzmfYsmeGZhsTsza0aBg+/VlIdmLYfkLQGCHXi5yFT1yhFkJEjPPyAtrF6QzBL7bygJOuHS84K6N9ptwY5vncnkzG1hybekapDXHgIj10uKbqgmaKhWcgI4QNOfw8+FxEn5CAFN+vLOTCOL8Yw2+bG3Lh3a18+M0+w5ophiWZkqAEEAIHzyDqLOtmMtO5D0EhctDGiaJHGrqFoMkvXQnZhqlNIDQ1Oyff5mIy2bDwXrCE0CFLVkLeJbYs5RzP1ckHiHHIzUlF0OQ9pOT7iqCP2IIcwlYJmKlcG+cKzwiehlmCZDm4dHi8+0/IWS4Bx7354NE4Agr3MKSJyMaosiIL/3IF62go4wPJnsgEP4sVvPMeCFgRuqWiCgqQhnUeV79cGX+bjxRjjPU5BJo+uZnboj5yfQ4UkoDCgdP3KZ8GqHbcBydYwvGWLJ0Y0uEJ2FzPFWx8+YUx/4y9X5HD0iL0c1q/TB1/+PmsunWFqvfSyDUcm0EZnFU27C3tuRl8piE84F+1oowDqptgJamsGpAZqkcrgTBUdF66oAj7lYCGOQJ106QuQOHg3zmVBJiTVIZJ0ReIuQbPFQy5Bo9WE3GDVcuwYdO+IQt+ii0BFsudrNrhlebfGj6Bz7zn1V6QWwrp4hPnIdkQoQaK5S+zyrktt1CibMMeg+EmyLxL9lWQ6ntrfhYvJ/bqEmeuSMpKYT43NPZdkcO+dy9KC/g5XpOX+/ltSNeC6jtRFtdJcfvrFxqSTHGW6J1W24gsrMy0i7mmmBrm50OeVX55HMQot2xsW/OxonIJEKxrhy1XUFhv+am9vKzkfKfjkQLyUvdaxAmXq9//9Vt5MXv2JFSUUv9SVQ6kIK9a+Fne303KSPSPEnJsRS1CxUtJYHo8zqDlT8u2AWHyVQ6gTrIZrOmaX1iUUg2BmC6jYtuKdnEJsWqJ0KRxuCy1f+eFXCqz91B+xMmtNrx0wnsoXzalflVBwvM8NlllG3YfLDHzvYBUhH/xfsAnbxvTuaLr4ksOctT3lvfJJujCcTS9tEE+fNJVkKddKCbUyD2RxPVYdZlii8nKEZSE5H1XEB4O7jjPhN3nMXx+05gVvrYDFlJ/yu8pXl7MAQO/VoEwHt46fgRrk73mWaIVfUwXL2PLk/ZZp2DElJ/MhiyMU94dbZ97xpPHzctNKfuM19SH8qwl88mJLtL3UZqmiou8vIJn2gvL4dT8kj1H3QeY5BN7CchR9wEW37UmcFB/idofykOz+xXVCfP03PIl/jiwesBDAlGoUp7srcjDLRjze7Yo59qUUORcU5cMxe5re2uSZjSn5Q2uv2LxIHg+R1xyzOLJSr9L9gZ2EVw/HsID5jGfvB7fYh6QhXlXi/efqnhxkFwH7/sioSL2tCHvavAB4CxXvNZHNZTKeFcTapNL99eAm6yk8YpWDboWJV1U9ByQT+M4LuCFvJoqmqT7UTWD+gs/DerHFmiQSn19/YJ4vSAhhhDwSBabRVqee5XdbFyLg2ER9spgHs9WIDqAL5UMkyMUokocq7JUSV7y4+vYZ55PHkhWqXKEnGuOz34QQWocj2yFjckty8d2SqmcAmml2wXiXgnMDbwKEx9G+apfHKi47TBnEYnZHyhV5bajrErzYM+ZlbwXwvaALuB9zf2Den6fhQp1oG12tJeW68f9qB20ptRX5XbFDlqzrXZl/B/ooCkj/lTuoKn6aKS0PqeDJvd77Va/egftYPPjm3fQeg211+tU66BJkiq1paodtLf7VPkOWrfJn6odNNzEKm5+zx20t+PqUAetqehSQzl10E4dtFMH7dRBO3XQTh20H7eDtmddcuN+44RBuXLwPffjXhryFWb3X2jyvWHCZ0zq1Db8n28bHtBXNVBOncdT5/HUeTx1Hk+dx//PzuPrTZf8te7u+var9h13rKXajrn75m/TdyxcnpdoO+Zutct3HXegU9Px1HT8sZqOB0CnruOp63gQ9z20HfP/LuTb9x33aQAFea/+x9V/A1BLAwQUAAIACAAHXzRPR2LiE+gLAADZIAAAFwAAAHVuaXZlcnNhbC91bml2ZXJzYWwucG5n7Zl7WJJnG8CprGVt1jKnOU9bG35fmaV5wgN0MnNCrrksLCVDoXlWPk3FYGst0zys0VQUYcs5LU2m5Fkhs0QSZVaKCsj8MCjxkJIgcvpe/K5r27/f9f3LHzy8z/0+v+d+nvd+7sN1PXmfnwx6b4vtFhAI9F7wiWNfgEBmCBBoQ9rmTYCkdKcnH/hbh/si6AioYcjuNdAxwx5GHAaBGou3aqM3An3zlBNIHAhk0Wv8rWMn18aAQE5JwccOf5kZNScKvemCFX09pSBrQQRQ69WtqbvH8159tnFj4KefuH6y6dr2j2r3Br7/BLG9x+XLO07Hjjjd+GT82IarHFdbw+8LGnmprCvdV0UhU3EY9xrZnrYyaOTpgLBQ1Q1e5b1yv87BpfnOhfnJHMWgSE5nMVVP99KBBYEo9SOHfs2FW4+7Xq7ioAyrfOEuQPpHSxm0qeSKR5ZmrhV3FBB8LcD4cqDlXapJfPs6oP8w0bN7eug8I2yvsZdU9/rTy/q3NbCXn62NjcvmVEYYX6QI8sBGLYc9jL3Nd8yB9tB2hFF09dJ6oN1+zNJIOJUbRWbDZkDrdMOEmBATYkJMiAkxISbEhJgQE2JCTIgJMSEmxISYEBNiQv5HZGoIpl8stjc+qnb8X0oe3l8a8luYpRL1atFBnj9D88ia+aa/nEbUvq2BiRzD7OPJiVhaM7FbWXWRoM/aXwzRo9dmFNomdy32zec5U/vNV6pm96LUT/VjM2WtmIrxlijJKa+F14FFhrP8HQjCEok2O9JxFLX6rDSDztKvaqiGuWRip0bZyupWdS9cWbgib/fdz9IuiRoNT/YTUnkdcxp3QSI/cRDf0qIRiPUZvI5lbaCYz4Du3ibBU5pFGe/2ZQCbf3MpU36/9aR7mYtYN39Z0QbonlDt5OL9FlLtVbGRWR5kjiwX+vbnraEejvjZRlWAd08slWa+utIfBG0yZLfZn0H3ES5yCtRYmGa8cyrm0ePs/X1sqLLx4Lf8WW8UVjyedL+C94QUCm1HtTokq/Yt78qyEUvq56RlUh8Zro3Jq4cJHUGgtnbpUmENNXuPs6Dml6IrdUrIpwoHGDckvcGjnDudBqZbV8YMTT8AP8BheuDhfJasGR5BZxdovA5xd1lbbpcuerkUmMcoogYlVjbSxXzX+E61f/3BYnBtIm+L+k0ujDIVC5EfTBtfcGP/5kBrFtnxlVwSpGGLN2C+QU9Vd22w8u5dtPjelZODXfz02dLU6uGYyIbU4X43y+dzj1UuQx7tUAXVjnnZ0loqj+ZO9F0z/3BvBDznrKBgOavMKdXGUSpW4ZN5qwXnlXiuRE1xUDC4qcm7t4BAKYzBbte4tCv5MyutcbQw3LCm8/zjZuHzGMSFeNEoxT4lc3/+0YPRkdiDKcsz3eeGpw/sSajijE4QkHSkgGa1p8Ros9UA1w7RtZ/myGsL9iqNoyxdgVuM2CSMQGsuuT6/K4GNFuaDc0mj98n/4GX3TGeP4FWHj5Oydan2wzFDVDKDMrQVb0RTn3pD93luOtfMu1sOqzuPTin40BIh/eEmo4UcPKPl6zpKN56JH6ofu35vLgAhVaebD5WFhO+JG1TKmR+hRckx1HP0ZuECFazSFPi/Uvkkd0Ia8v5xFXAJf9+onMUnFDityTb3/oTsdvfbZyEQC+t09B2O2a30bbeBLVZecjeMECGUt2meGIqzQ70KM3nT6vho9R7LHeFjEe/HMhsYHi0arjwB/fha/hw0d+qivIvXH8tk57jyBEkOPDniAZLGYhAsQKA/MGWwAD9VS23e23/WNY4BdhvP2eQwzduOCvEgB8vKC6gv3zy7EQuWMOZ/z6Kzew+iA0pZBVbBox3mVvEiiqiRKp7cnLHxx2aRsvvcN2gqjb73we0ssVydChwRevv6fqRg0C0Jhu9FhhotGNBPs9a/3E9UQ8UGvWqhgaZ+mCHiEfUKEYMH7dSMtjLT5+UFjrpXQZdRaOCY71JEMJKYDg1+oYVPwudwVDVSatPKu09LLULrA9huBlcGoS/ZIZmdypUPKSy9WzR2HdyzLtvSiKT4tSuSlEhp1AeeWcxaRomVBWY9cXTp6V46ReNL71ZOEHSdC8xOg2pqlxtRPYBS8uhOqQW2xcA3948fv37TfJdAJi0bisDozKqR0jL+4slD5NhCtq5ETWAMxkYq9eC1AOYsGTmDGgxWuGGQlmq3xhiNMB8syNOaFbWKCXiDNt+ekYCS/e6of5Or8xIwfDBiJJiS0Npda0taU0SWnONVWiFGV5uUZAk1penOcLRdhATPauwsUCe8KBMWrwVGTqYNcV8NeFY+W5x1fjhGu8pnTcJYRx65qCpW6Iz9Ld/EbCzvSJB9HAdviaMpEkrTuaV5YHShZEKf8i77dCDp71PVcpYaMWSODj7Jzv8Ih3lcLz45g30Gs2hF0sMGvHbWM8JGdZ+Hf+nTFSO789/5uO5sX5jATkzZlRbuATlv0cveEshI4J0f77h3yT0OPi/7popDM2hlostMRaXup8RBHKNBCYT4r+s+t3yJrmyuryhrCNZtcWDA4WUaMjcnU+Or0ML1rS3YW/Vj7kBsQ0qXfmzWn/UEA96UhSHT8PYqOxlyOAZPQRfFayIEA2kYXYYobcdwzNX+rp9pai42Q7zS550RCtO9DXAgahdFNdDluzqvfxsNwp8y5gHOkhtmnPpV06OHTeBlecEtq+0WG3pcZAhtq/eJyFKpnf47MvpFGeD1MnKsPbtj24AWX+LpJRcLdE/NSpHhKROTvFikRPNbFSfHy7jFL4anF4gGzTyOphFCC7gVWSUyKj6JNZjgp3kRD+z1Ye/So637p6+pbWSIsW1VnLOlI3b6ZcpNuLYVW09J5zwNHPlTmxJ+C1mUB8ZdH3RhzHl9cD+EVFKXD1aM17q100ICSRDS9E2U9uL1H9wFQ9DlCGBLbw4EKLgHIV8xaxXgWeCwVHsy6r8/EBJJxa1MyN8lIS144ZDwQrbRQZAtMAVXwU+zQbSw2+A7yYvkRhtFphLJDuj5qlvZln/JnZZnW6yws0dEEdQvdbHeudHT/rSVx84ZQN7hZRC1Esesx9oVNmwSdf3JuJRoNqPaCGQVwkKXYqg6+RdfTBOBlelmMBBbINqt3pbrpGqrMOkiskWDOHaWR/8pBenpYDSiVOZrV9wOx1JR2Dzuavq7uZiKXaSsnEzIUHbl603ydk/mNtvvS9QuXOydPol/UBCpvUcu7J0+kM8FaaXerPEKdq6cpV+mLzBXR+jSXygV9CPrVPfE1kDA+nZxpo4uNVt9MXLWGLTnq0ujnja23aiq4tTAdK91d90FTu7Vr1J+COAltpLDoqFAccJK9nN4z8q87YyOCXxNR4qMRoQ6D9fU90UD+TEWttKzLc3OdebVpaUxdLHI8uhxRBN7KsMYhHB+Scx8M2EdAQWc5m2jYaEBP5Jeh51G/3ZaQ7mnjoeUdrtg30e0ff+3MeeSu5cPqbyzXrxYyykzhd6T/W4+fUfb/bHz0Wk+HGgXPW8A55D413K62msCEfdCT9kbAAPmG4O/vx5tb4+Qhr7DL7xAXK5DiSov8CS9y7jdY+rnvYI8n+KiPxVWRM8nniLJw8LYTGBN5e90F3NGh4enL7M0IsLVTJvAIQUnlJCm6nXUH3CeFiawDLoFsfXmNr4MZlBrrwAHN6moff0d8HjNxfmpU+xuT8ELZs3FSYnv/ICvb3kBEKgHOtmORH/JCWPplb0PWG+bRQ2BSLpJiU59ihX+WeDsKe9SSys0+IqcuXjUwIkmf5UQp0nECMZrorYCUMOA0O7tzl5O4Lc9d69XQX7NTZXwj5bmg9Ef9wvFMa4hZfTcnukKsVaqb/oO6VxmjNxh3OnV264jZDQEbCNUSmB91VUco4/NUnOWODrax5PlMkzk3Abj0OcBKWslpU/g32vKR5VAXqG1r1+7eC+PSpOhDKtnGox1aNv9X0uFasCfK/66Z88wdPoIjC//MMCdybGOCIxaxTJUfmjEhR88DxpN8y7nLgFhDquaxC+8PGnUUBOX3f+vWwZURqdh3UpQ58xxGv6QUR4cePJYw5ELV/8DUEsDBBQAAgAIAAdfNE/SKKBSSgAAAGsAAAAbAAAAdW5pdmVyc2FsL3VuaXZlcnNhbC5wbmcueG1ss7GvyM1RKEstKs7Mz7NVMtQzULK34+WyKShKLctMLVeoAIoZ6RlAgJJCJSq3PDOlJAMoZGBujhDMSM1MzyixVbIwsIAL6gPNBABQSwECAAAUAAIACAAGXzRPWn+5mToEAADhDgAAHQAAAAAAAAABAAAAAAAAAAAAdW5pdmVyc2FsL2NvbW1vbl9tZXNzYWdlcy5sbmdQSwECAAAUAAIACAAGXzRP+tQ5ahUDAADsCgAAJwAAAAAAAAABAAAAAAB1BAAAdW5pdmVyc2FsL2ZsYXNoX3B1Ymxpc2hpbmdfc2V0dGluZ3MueG1sUEsBAgAAFAACAAgABl80T1PLSeevAgAAYQoAACEAAAAAAAAAAQAAAAAAzwcAAHVuaXZlcnNhbC9mbGFzaF9za2luX3NldHRpbmdzLnhtbFBLAQIAABQAAgAIAAZfNE+J7oAD6AIAAP0JAAAmAAAAAAAAAAEAAAAAAL0KAAB1bml2ZXJzYWwvaHRtbF9wdWJsaXNoaW5nX3NldHRpbmdzLnhtbFBLAQIAABQAAgAIAAZfNE9ZCblYiQEAAAwGAAAfAAAAAAAAAAEAAAAAAOkNAAB1bml2ZXJzYWwvaHRtbF9za2luX3NldHRpbmdzLmpzUEsBAgAAFAACAAgABl80T5ZRcFq6AAAAowEAABoAAAAAAAAAAQAAAAAArw8AAHVuaXZlcnNhbC9pMThuX3ByZXNldHMueG1sUEsBAgAAFAACAAgABl80T2AwPB5rAAAAdQAAABwAAAAAAAAAAQAAAAAAoRAAAHVuaXZlcnNhbC9sb2NhbF9zZXR0aW5ncy54bWxQSwECAAAUAAIACADoAiFHiiTiqPoCAACwCAAAFAAAAAAAAAABAAAAAABGEQAAdW5pdmVyc2FsL3BsYXllci54bWxQSwECAAAUAAIACAAGXzRPaLyeISEJAADUOgAAKQAAAAAAAAABAAAAAAByFAAAdW5pdmVyc2FsL3NraW5fY3VzdG9taXphdGlvbl9zZXR0aW5ncy54bWxQSwECAAAUAAIACAAHXzRPR2LiE+gLAADZIAAAFwAAAAAAAAAAAAAAAADaHQAAdW5pdmVyc2FsL3VuaXZlcnNhbC5wbmdQSwECAAAUAAIACAAHXzRP0iigUkoAAABrAAAAGwAAAAAAAAABAAAAAAD3KQAAdW5pdmVyc2FsL3VuaXZlcnNhbC5wbmcueG1sUEsFBgAAAAALAAsASQMAAHoqAAAAAA=="/>
  <p:tag name="ISPRING_PRESENTATION_TITLE" val="8.1 LSN PPT"/>
  <p:tag name="ISPRING_RESOURCE_PATHS_HASH_PRESENTER" val="e758d831847f6915d3f3742a30d8755b3a299763"/>
</p:tagLst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469</TotalTime>
  <Words>312</Words>
  <Application>Microsoft Office PowerPoint</Application>
  <PresentationFormat>On-screen Show (4:3)</PresentationFormat>
  <Paragraphs>34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Custom Design</vt:lpstr>
      <vt:lpstr>8.1 What is ethics?</vt:lpstr>
      <vt:lpstr>Learning objectives</vt:lpstr>
      <vt:lpstr>Making decisions</vt:lpstr>
      <vt:lpstr>Activity 4:  Influences on decision making</vt:lpstr>
      <vt:lpstr>Activity 5:  Absolute and relative morality</vt:lpstr>
      <vt:lpstr>Activity 6: Explain your views</vt:lpstr>
      <vt:lpstr>Activity 6: Explain your views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8.1 LSN PPT</dc:title>
  <dc:creator>Liz H</dc:creator>
  <cp:lastModifiedBy>Tasha Goddard</cp:lastModifiedBy>
  <cp:revision>96</cp:revision>
  <dcterms:created xsi:type="dcterms:W3CDTF">2018-12-05T10:19:22Z</dcterms:created>
  <dcterms:modified xsi:type="dcterms:W3CDTF">2019-09-21T09:34:01Z</dcterms:modified>
</cp:coreProperties>
</file>